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23" r:id="rId6"/>
    <p:sldMasterId id="2147483659" r:id="rId7"/>
  </p:sldMasterIdLst>
  <p:notesMasterIdLst>
    <p:notesMasterId r:id="rId33"/>
  </p:notesMasterIdLst>
  <p:handoutMasterIdLst>
    <p:handoutMasterId r:id="rId34"/>
  </p:handoutMasterIdLst>
  <p:sldIdLst>
    <p:sldId id="527" r:id="rId8"/>
    <p:sldId id="560" r:id="rId9"/>
    <p:sldId id="529" r:id="rId10"/>
    <p:sldId id="541" r:id="rId11"/>
    <p:sldId id="542" r:id="rId12"/>
    <p:sldId id="561" r:id="rId13"/>
    <p:sldId id="539" r:id="rId14"/>
    <p:sldId id="538" r:id="rId15"/>
    <p:sldId id="540" r:id="rId16"/>
    <p:sldId id="555" r:id="rId17"/>
    <p:sldId id="533" r:id="rId18"/>
    <p:sldId id="544" r:id="rId19"/>
    <p:sldId id="562" r:id="rId20"/>
    <p:sldId id="556" r:id="rId21"/>
    <p:sldId id="546" r:id="rId22"/>
    <p:sldId id="547" r:id="rId23"/>
    <p:sldId id="557" r:id="rId24"/>
    <p:sldId id="558" r:id="rId25"/>
    <p:sldId id="548" r:id="rId26"/>
    <p:sldId id="549" r:id="rId27"/>
    <p:sldId id="550" r:id="rId28"/>
    <p:sldId id="563" r:id="rId29"/>
    <p:sldId id="551" r:id="rId30"/>
    <p:sldId id="545" r:id="rId31"/>
    <p:sldId id="559" r:id="rId32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8"/>
    <a:srgbClr val="F58220"/>
    <a:srgbClr val="EF9500"/>
    <a:srgbClr val="E98300"/>
    <a:srgbClr val="565A50"/>
    <a:srgbClr val="FF8000"/>
    <a:srgbClr val="E77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3" autoAdjust="0"/>
    <p:restoredTop sz="96363" autoAdjust="0"/>
  </p:normalViewPr>
  <p:slideViewPr>
    <p:cSldViewPr snapToGrid="0" snapToObjects="1" showGuides="1">
      <p:cViewPr varScale="1">
        <p:scale>
          <a:sx n="182" d="100"/>
          <a:sy n="182" d="100"/>
        </p:scale>
        <p:origin x="560" y="176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32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26-02-19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DC156-3B65-484A-84B3-6F83A79F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999" y="2160000"/>
            <a:ext cx="6480000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16DC46E-E41F-0D4B-AA0A-9824C6D38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7999" y="3240000"/>
            <a:ext cx="6480000" cy="5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C5E105-16E8-394E-8DD6-4EE5775BC1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6412" y="-109673"/>
            <a:ext cx="8757588" cy="43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2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itel + team v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759549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71769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430922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46"/>
          </p:nvPr>
        </p:nvSpPr>
        <p:spPr>
          <a:xfrm>
            <a:off x="5277855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sz="quarter" idx="47" hasCustomPrompt="1"/>
          </p:nvPr>
        </p:nvSpPr>
        <p:spPr>
          <a:xfrm>
            <a:off x="4690075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49"/>
          </p:nvPr>
        </p:nvSpPr>
        <p:spPr>
          <a:xfrm>
            <a:off x="753700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0" hasCustomPrompt="1"/>
          </p:nvPr>
        </p:nvSpPr>
        <p:spPr>
          <a:xfrm>
            <a:off x="6949228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71770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430922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54" hasCustomPrompt="1"/>
          </p:nvPr>
        </p:nvSpPr>
        <p:spPr>
          <a:xfrm>
            <a:off x="4690075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6949228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itel +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itel +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itel + afhankelijkhe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62769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89162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162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82756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384651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Titel + subheading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jdelijke aanduiding voor inhoud 2"/>
          <p:cNvSpPr txBox="1">
            <a:spLocks/>
          </p:cNvSpPr>
          <p:nvPr userDrawn="1"/>
        </p:nvSpPr>
        <p:spPr>
          <a:xfrm>
            <a:off x="450326" y="776037"/>
            <a:ext cx="8233036" cy="82800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500" b="1" dirty="0">
              <a:solidFill>
                <a:schemeClr val="bg1"/>
              </a:solidFill>
            </a:endParaRP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11792" y="893165"/>
            <a:ext cx="6154768" cy="62608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023584" y="1721165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inhoud 2"/>
          <p:cNvSpPr>
            <a:spLocks noGrp="1"/>
          </p:cNvSpPr>
          <p:nvPr>
            <p:ph sz="half" idx="40" hasCustomPrompt="1"/>
          </p:nvPr>
        </p:nvSpPr>
        <p:spPr>
          <a:xfrm>
            <a:off x="3023584" y="2739429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7" name="Tijdelijke aanduiding voor inhoud 2"/>
          <p:cNvSpPr>
            <a:spLocks noGrp="1"/>
          </p:cNvSpPr>
          <p:nvPr>
            <p:ph sz="half" idx="41" hasCustomPrompt="1"/>
          </p:nvPr>
        </p:nvSpPr>
        <p:spPr>
          <a:xfrm>
            <a:off x="3023584" y="3719602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1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indeling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39873" y="799938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639873" y="2167646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3639873" y="3535354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8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20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 v 4 kru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5746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75667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576000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576000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. Titel + Cas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856163" y="0"/>
            <a:ext cx="4287837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23024" y="886900"/>
            <a:ext cx="4145790" cy="362322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200" baseline="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5204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Referentie Showcase 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780467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000" b="0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2" name="Rechthoek 1"/>
          <p:cNvSpPr/>
          <p:nvPr userDrawn="1"/>
        </p:nvSpPr>
        <p:spPr>
          <a:xfrm>
            <a:off x="0" y="0"/>
            <a:ext cx="4559300" cy="5168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333500"/>
            <a:ext cx="4089126" cy="3169748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4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Standaard sheet_No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843933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nl-NL" sz="24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>
                <a:solidFill>
                  <a:srgbClr val="585858"/>
                </a:solidFill>
              </a:defRPr>
            </a:lvl2pPr>
            <a:lvl3pPr marL="720725" indent="-185738">
              <a:defRPr sz="1400">
                <a:solidFill>
                  <a:srgbClr val="585858"/>
                </a:solidFill>
              </a:defRPr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el + su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el +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 +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13255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itel + visua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930210"/>
            <a:ext cx="4110540" cy="163074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4153759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3304133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3311396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311396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989232" y="803745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6139606" y="2032814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6146869" y="2268320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6146869" y="2770133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311023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61397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68660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468660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1865421-B783-8649-8FC0-27A99B28F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999" y="2160000"/>
            <a:ext cx="6480000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de stijl te bewerken en typ hier de kop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003CC05-DA86-FE4E-AA5D-587070DCB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7999" y="3246909"/>
            <a:ext cx="6480000" cy="5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DEC9F-1DD4-EC48-93C1-8B57516D2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027" y="4467976"/>
            <a:ext cx="3939956" cy="4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‹#›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0" r:id="rId2"/>
    <p:sldLayoutId id="2147483685" r:id="rId3"/>
    <p:sldLayoutId id="2147483686" r:id="rId4"/>
    <p:sldLayoutId id="2147483649" r:id="rId5"/>
    <p:sldLayoutId id="2147483707" r:id="rId6"/>
    <p:sldLayoutId id="2147483654" r:id="rId7"/>
    <p:sldLayoutId id="2147483651" r:id="rId8"/>
    <p:sldLayoutId id="2147483708" r:id="rId9"/>
    <p:sldLayoutId id="2147483709" r:id="rId10"/>
    <p:sldLayoutId id="2147483710" r:id="rId11"/>
    <p:sldLayoutId id="2147483711" r:id="rId12"/>
    <p:sldLayoutId id="2147483679" r:id="rId13"/>
    <p:sldLayoutId id="2147483676" r:id="rId14"/>
    <p:sldLayoutId id="2147483675" r:id="rId15"/>
    <p:sldLayoutId id="2147483677" r:id="rId16"/>
    <p:sldLayoutId id="2147483725" r:id="rId17"/>
    <p:sldLayoutId id="2147483706" r:id="rId18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55C92-B82D-0940-82A1-7DB0EAFE1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49400" b="-3164"/>
          <a:stretch/>
        </p:blipFill>
        <p:spPr>
          <a:xfrm>
            <a:off x="323024" y="4722559"/>
            <a:ext cx="1111766" cy="239197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‹#›</a:t>
            </a:fld>
            <a:endParaRPr lang="tr-TR" sz="9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01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EE5541-B86A-E94B-BF75-0C764B7B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9C7B9A6-8DB2-374E-9960-9E8E8D82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495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D14B6A-60BA-9549-B655-C485E7EA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5" y="780885"/>
            <a:ext cx="5891113" cy="3614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Abstract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CCB97-624D-FC45-82A2-0706D2E44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18" y="4395190"/>
            <a:ext cx="3756728" cy="373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1C54D-7791-CC4B-A6A4-DF0829344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18" y="4685874"/>
            <a:ext cx="3128515" cy="3189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125870-42C5-5548-A422-F930B91A2937}"/>
              </a:ext>
            </a:extLst>
          </p:cNvPr>
          <p:cNvSpPr/>
          <p:nvPr/>
        </p:nvSpPr>
        <p:spPr>
          <a:xfrm>
            <a:off x="6058530" y="1269300"/>
            <a:ext cx="2028306" cy="4904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74CCFD-12DA-524B-BDFD-B9AAB54EC576}"/>
              </a:ext>
            </a:extLst>
          </p:cNvPr>
          <p:cNvSpPr/>
          <p:nvPr/>
        </p:nvSpPr>
        <p:spPr>
          <a:xfrm>
            <a:off x="6427267" y="2312231"/>
            <a:ext cx="1290832" cy="4904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FormGroup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550FFD-ED96-2349-B3BB-8AAEC056DD60}"/>
              </a:ext>
            </a:extLst>
          </p:cNvPr>
          <p:cNvSpPr/>
          <p:nvPr/>
        </p:nvSpPr>
        <p:spPr>
          <a:xfrm>
            <a:off x="7820861" y="2312230"/>
            <a:ext cx="1258558" cy="4904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FormArray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EE05B-9D8A-1E48-AC8F-7CCAC0376CAE}"/>
              </a:ext>
            </a:extLst>
          </p:cNvPr>
          <p:cNvSpPr/>
          <p:nvPr/>
        </p:nvSpPr>
        <p:spPr>
          <a:xfrm>
            <a:off x="4959835" y="2312230"/>
            <a:ext cx="1364670" cy="4904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FormControl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FE628A-221C-EF42-B92E-EE79D6C45FB2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flipH="1">
            <a:off x="5642170" y="1759751"/>
            <a:ext cx="1430513" cy="552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1F407-B17F-9743-B020-E54D361E32E9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7072683" y="1759751"/>
            <a:ext cx="0" cy="552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8341E5-0039-714F-9415-20E39E89BA85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7072683" y="1759751"/>
            <a:ext cx="1377457" cy="552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038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1369" y="206633"/>
            <a:ext cx="4575289" cy="1777267"/>
          </a:xfrm>
        </p:spPr>
        <p:txBody>
          <a:bodyPr/>
          <a:lstStyle/>
          <a:p>
            <a:r>
              <a:rPr lang="nl-NL" dirty="0"/>
              <a:t>Opdracht </a:t>
            </a:r>
            <a:r>
              <a:rPr lang="nl-NL" dirty="0" err="1"/>
              <a:t>Reactive</a:t>
            </a:r>
            <a:r>
              <a:rPr lang="nl-NL" dirty="0"/>
              <a:t> 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F0D09-7714-C741-95B2-A59EE6878AC0}"/>
              </a:ext>
            </a:extLst>
          </p:cNvPr>
          <p:cNvSpPr txBox="1"/>
          <p:nvPr/>
        </p:nvSpPr>
        <p:spPr>
          <a:xfrm>
            <a:off x="221369" y="1249447"/>
            <a:ext cx="7756946" cy="31085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NL" sz="1400" dirty="0"/>
              <a:t>Maak een nieuw project. In de `</a:t>
            </a:r>
            <a:r>
              <a:rPr lang="nl-NL" sz="1400" dirty="0" err="1"/>
              <a:t>app.module.ts</a:t>
            </a:r>
            <a:r>
              <a:rPr lang="nl-NL" sz="1400" dirty="0"/>
              <a:t>` importeert ’</a:t>
            </a:r>
            <a:r>
              <a:rPr lang="nl-NL" sz="1400" dirty="0" err="1"/>
              <a:t>ReactiveFormsModule</a:t>
            </a:r>
            <a:r>
              <a:rPr lang="nl-NL" sz="1400" dirty="0"/>
              <a:t>’ uit ‘@</a:t>
            </a:r>
            <a:r>
              <a:rPr lang="nl-NL" sz="1400" dirty="0" err="1"/>
              <a:t>angular</a:t>
            </a:r>
            <a:r>
              <a:rPr lang="nl-NL" sz="1400" dirty="0"/>
              <a:t>/</a:t>
            </a:r>
            <a:r>
              <a:rPr lang="nl-NL" sz="1400" dirty="0" err="1"/>
              <a:t>forms</a:t>
            </a:r>
            <a:r>
              <a:rPr lang="nl-NL" sz="1400" dirty="0"/>
              <a:t>’ en plaats deze module tussen de ‘</a:t>
            </a:r>
            <a:r>
              <a:rPr lang="nl-NL" sz="1400" dirty="0" err="1"/>
              <a:t>imports</a:t>
            </a:r>
            <a:r>
              <a:rPr lang="nl-NL" sz="1400" dirty="0"/>
              <a:t>’ van de </a:t>
            </a:r>
            <a:r>
              <a:rPr lang="nl-NL" sz="1400" dirty="0" err="1"/>
              <a:t>NgModule</a:t>
            </a:r>
            <a:br>
              <a:rPr lang="nl-NL" sz="1400" dirty="0"/>
            </a:br>
            <a:br>
              <a:rPr lang="nl-NL" sz="1400" dirty="0"/>
            </a:br>
            <a:r>
              <a:rPr lang="nl-NL" sz="1400" dirty="0"/>
              <a:t>Maak een formulier met de volgende elementen:</a:t>
            </a:r>
            <a:endParaRPr lang="en-US" sz="1400" dirty="0"/>
          </a:p>
          <a:p>
            <a:r>
              <a:rPr lang="nl-NL" sz="1400" dirty="0"/>
              <a:t> 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Gebruikersnaam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Voornaam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Telefoonnummer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Geboortedatum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Email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Geslacht (m.b.v. Radio-button)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developerSkillLevel</a:t>
            </a:r>
            <a:r>
              <a:rPr lang="nl-NL" sz="1400" dirty="0"/>
              <a:t> (</a:t>
            </a:r>
            <a:r>
              <a:rPr lang="nl-NL" sz="1400" dirty="0" err="1"/>
              <a:t>dropdown</a:t>
            </a:r>
            <a:r>
              <a:rPr lang="nl-NL" sz="1400" dirty="0"/>
              <a:t>)</a:t>
            </a:r>
            <a:endParaRPr lang="en-US" sz="1400" dirty="0"/>
          </a:p>
          <a:p>
            <a:pPr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Bonus: log de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waarde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van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veld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naar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console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wanneer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deze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veranderd</a:t>
            </a:r>
            <a:endParaRPr lang="en-US" sz="14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16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886900"/>
            <a:ext cx="8695333" cy="3623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Lijsten van terugkerende Form gegevens.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new </a:t>
            </a:r>
            <a:r>
              <a:rPr lang="nl-NL" dirty="0" err="1"/>
              <a:t>FormArray</a:t>
            </a:r>
            <a:r>
              <a:rPr lang="nl-NL" dirty="0"/>
              <a:t>();</a:t>
            </a:r>
          </a:p>
          <a:p>
            <a:pPr marL="0" indent="0"/>
            <a:endParaRPr lang="nl-NL" dirty="0"/>
          </a:p>
          <a:p>
            <a:pPr marL="0" indent="0"/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arrayNaam</a:t>
            </a:r>
            <a:r>
              <a:rPr lang="nl-NL" dirty="0"/>
              <a:t>: </a:t>
            </a:r>
            <a:r>
              <a:rPr lang="nl-NL" dirty="0" err="1"/>
              <a:t>this.formBuilder.array</a:t>
            </a:r>
            <a:r>
              <a:rPr lang="nl-NL" dirty="0"/>
              <a:t>( [ </a:t>
            </a:r>
            <a:r>
              <a:rPr lang="nl-NL" dirty="0" err="1"/>
              <a:t>AbstractControls</a:t>
            </a:r>
            <a:r>
              <a:rPr lang="nl-NL" dirty="0"/>
              <a:t> ] )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arrayNaam</a:t>
            </a:r>
            <a:r>
              <a:rPr lang="nl-NL" dirty="0"/>
              <a:t>: </a:t>
            </a:r>
            <a:r>
              <a:rPr lang="nl-NL" dirty="0" err="1"/>
              <a:t>this.formBuilder.array</a:t>
            </a:r>
            <a:r>
              <a:rPr lang="nl-NL" dirty="0"/>
              <a:t>([ 								</a:t>
            </a:r>
            <a:r>
              <a:rPr lang="nl-NL" dirty="0" err="1"/>
              <a:t>arrayNaam</a:t>
            </a:r>
            <a:r>
              <a:rPr lang="nl-NL" dirty="0"/>
              <a:t>: </a:t>
            </a:r>
            <a:r>
              <a:rPr lang="nl-NL" dirty="0" err="1"/>
              <a:t>this.formBuilder.array</a:t>
            </a:r>
            <a:r>
              <a:rPr lang="nl-NL" dirty="0"/>
              <a:t>([</a:t>
            </a:r>
            <a:br>
              <a:rPr lang="nl-NL" dirty="0"/>
            </a:br>
            <a:r>
              <a:rPr lang="nl-NL" dirty="0"/>
              <a:t>	 [‘’]													</a:t>
            </a:r>
            <a:r>
              <a:rPr lang="nl-NL" dirty="0" err="1"/>
              <a:t>controlNaam</a:t>
            </a:r>
            <a:r>
              <a:rPr lang="nl-NL" dirty="0"/>
              <a:t>: [‘’]</a:t>
            </a:r>
            <a:br>
              <a:rPr lang="nl-NL" dirty="0"/>
            </a:br>
            <a:r>
              <a:rPr lang="nl-NL" dirty="0"/>
              <a:t>]);													]);</a:t>
            </a:r>
            <a:br>
              <a:rPr lang="nl-NL" dirty="0"/>
            </a:b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arrayNaam</a:t>
            </a:r>
            <a:r>
              <a:rPr lang="nl-NL" dirty="0"/>
              <a:t>: </a:t>
            </a:r>
            <a:r>
              <a:rPr lang="nl-NL" dirty="0" err="1"/>
              <a:t>this.formBuilder.array</a:t>
            </a:r>
            <a:r>
              <a:rPr lang="nl-NL" dirty="0"/>
              <a:t>([</a:t>
            </a:r>
            <a:br>
              <a:rPr lang="nl-NL" dirty="0"/>
            </a:br>
            <a:r>
              <a:rPr lang="nl-NL" dirty="0"/>
              <a:t>    </a:t>
            </a:r>
            <a:r>
              <a:rPr lang="nl-NL" dirty="0" err="1"/>
              <a:t>this.formBuilder.group</a:t>
            </a:r>
            <a:r>
              <a:rPr lang="nl-NL" dirty="0"/>
              <a:t>({</a:t>
            </a:r>
            <a:br>
              <a:rPr lang="nl-NL" dirty="0"/>
            </a:br>
            <a:r>
              <a:rPr lang="nl-NL" dirty="0"/>
              <a:t>		</a:t>
            </a:r>
            <a:r>
              <a:rPr lang="nl-NL" dirty="0" err="1"/>
              <a:t>controlNaam</a:t>
            </a:r>
            <a:r>
              <a:rPr lang="nl-NL" dirty="0"/>
              <a:t>: [‘’],</a:t>
            </a:r>
            <a:br>
              <a:rPr lang="nl-NL" dirty="0"/>
            </a:br>
            <a:r>
              <a:rPr lang="nl-NL" dirty="0"/>
              <a:t>		</a:t>
            </a:r>
            <a:r>
              <a:rPr lang="nl-NL" dirty="0" err="1"/>
              <a:t>tweedeControl</a:t>
            </a:r>
            <a:r>
              <a:rPr lang="nl-NL" dirty="0"/>
              <a:t>: [‘’],</a:t>
            </a:r>
            <a:br>
              <a:rPr lang="nl-NL" dirty="0"/>
            </a:br>
            <a:r>
              <a:rPr lang="nl-NL" dirty="0"/>
              <a:t>		</a:t>
            </a:r>
            <a:r>
              <a:rPr lang="nl-NL" dirty="0" err="1"/>
              <a:t>nestedArray</a:t>
            </a:r>
            <a:r>
              <a:rPr lang="nl-NL" dirty="0"/>
              <a:t>: </a:t>
            </a:r>
            <a:r>
              <a:rPr lang="nl-NL" dirty="0" err="1"/>
              <a:t>this.formBuilder.array</a:t>
            </a:r>
            <a:r>
              <a:rPr lang="nl-NL" dirty="0"/>
              <a:t>([ [‘’] ])</a:t>
            </a:r>
            <a:br>
              <a:rPr lang="nl-NL" dirty="0"/>
            </a:br>
            <a:r>
              <a:rPr lang="nl-NL" dirty="0"/>
              <a:t>    })</a:t>
            </a:r>
            <a:br>
              <a:rPr lang="nl-NL" dirty="0"/>
            </a:br>
            <a:r>
              <a:rPr lang="nl-NL" dirty="0"/>
              <a:t>]);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AF7B31-38E0-384C-9F72-B57B161C3757}"/>
              </a:ext>
            </a:extLst>
          </p:cNvPr>
          <p:cNvCxnSpPr>
            <a:cxnSpLocks/>
          </p:cNvCxnSpPr>
          <p:nvPr/>
        </p:nvCxnSpPr>
        <p:spPr>
          <a:xfrm>
            <a:off x="323023" y="2073105"/>
            <a:ext cx="40256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28782B-8DBE-E74C-A0D1-BE44FA588DAB}"/>
              </a:ext>
            </a:extLst>
          </p:cNvPr>
          <p:cNvCxnSpPr>
            <a:cxnSpLocks/>
          </p:cNvCxnSpPr>
          <p:nvPr/>
        </p:nvCxnSpPr>
        <p:spPr>
          <a:xfrm>
            <a:off x="314881" y="2846731"/>
            <a:ext cx="40256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Multiply 10">
            <a:extLst>
              <a:ext uri="{FF2B5EF4-FFF2-40B4-BE49-F238E27FC236}">
                <a16:creationId xmlns:a16="http://schemas.microsoft.com/office/drawing/2014/main" id="{E05FBD5B-FA63-104F-8ADA-731146899E98}"/>
              </a:ext>
            </a:extLst>
          </p:cNvPr>
          <p:cNvSpPr/>
          <p:nvPr/>
        </p:nvSpPr>
        <p:spPr>
          <a:xfrm>
            <a:off x="7955280" y="2443563"/>
            <a:ext cx="739833" cy="806335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BDB320-29BD-D84C-B62F-4264F17B796B}"/>
              </a:ext>
            </a:extLst>
          </p:cNvPr>
          <p:cNvCxnSpPr>
            <a:cxnSpLocks/>
          </p:cNvCxnSpPr>
          <p:nvPr/>
        </p:nvCxnSpPr>
        <p:spPr>
          <a:xfrm>
            <a:off x="325791" y="1518924"/>
            <a:ext cx="40256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45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656134"/>
            <a:ext cx="8695333" cy="385398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Geen redundante data in 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Dynamisch toevoegen van Form elementen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In </a:t>
            </a:r>
            <a:r>
              <a:rPr lang="nl-NL" dirty="0" err="1"/>
              <a:t>FormArray</a:t>
            </a:r>
            <a:r>
              <a:rPr lang="nl-NL" dirty="0"/>
              <a:t> is de </a:t>
            </a:r>
            <a:r>
              <a:rPr lang="nl-NL" dirty="0" err="1"/>
              <a:t>formControlName</a:t>
            </a:r>
            <a:r>
              <a:rPr lang="nl-NL" dirty="0"/>
              <a:t>/</a:t>
            </a:r>
            <a:r>
              <a:rPr lang="nl-NL" dirty="0" err="1"/>
              <a:t>formGroupName</a:t>
            </a:r>
            <a:r>
              <a:rPr lang="nl-NL" dirty="0"/>
              <a:t> de index van de control in de array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F58CB-3797-C546-85DA-28F645462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490"/>
            <a:ext cx="9144000" cy="302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5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0283E-CA5A-5F49-9210-BDD952D7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9" y="1522094"/>
            <a:ext cx="4985429" cy="19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6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7210" y="227573"/>
            <a:ext cx="4575289" cy="1777267"/>
          </a:xfrm>
        </p:spPr>
        <p:txBody>
          <a:bodyPr/>
          <a:lstStyle/>
          <a:p>
            <a:r>
              <a:rPr lang="nl-NL" dirty="0"/>
              <a:t>Opdracht </a:t>
            </a:r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2E88-96A8-CC49-9415-DC47FC69AEAB}"/>
              </a:ext>
            </a:extLst>
          </p:cNvPr>
          <p:cNvSpPr txBox="1"/>
          <p:nvPr/>
        </p:nvSpPr>
        <p:spPr>
          <a:xfrm>
            <a:off x="216385" y="1333209"/>
            <a:ext cx="7443063" cy="220060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nl-NL" dirty="0"/>
              <a:t>Voeg aan het bestaande formulier een adreslijst toe. Elk adres heeft: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/>
              <a:t>straat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/>
              <a:t>huisnummer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/>
              <a:t>postcode</a:t>
            </a:r>
            <a:endParaRPr lang="en-US" dirty="0"/>
          </a:p>
          <a:p>
            <a:r>
              <a:rPr lang="nl-NL" dirty="0"/>
              <a:t> </a:t>
            </a:r>
            <a:endParaRPr lang="en-US" dirty="0"/>
          </a:p>
          <a:p>
            <a:r>
              <a:rPr lang="nl-NL" dirty="0"/>
              <a:t>Zorg er ook voor dat de gebruiker nieuwe adressen toe kan voegen en </a:t>
            </a:r>
            <a:br>
              <a:rPr lang="nl-NL" dirty="0"/>
            </a:br>
            <a:r>
              <a:rPr lang="nl-NL" dirty="0"/>
              <a:t>bestaande adressen kan verwijderen.</a:t>
            </a:r>
            <a:endParaRPr lang="en-US" dirty="0"/>
          </a:p>
          <a:p>
            <a:pPr>
              <a:spcAft>
                <a:spcPts val="0"/>
              </a:spcAft>
            </a:pP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21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Validators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886900"/>
            <a:ext cx="6761831" cy="3623223"/>
          </a:xfrm>
        </p:spPr>
        <p:txBody>
          <a:bodyPr/>
          <a:lstStyle/>
          <a:p>
            <a:r>
              <a:rPr lang="nl-NL" dirty="0"/>
              <a:t>Min, max, </a:t>
            </a:r>
            <a:r>
              <a:rPr lang="nl-NL" dirty="0" err="1"/>
              <a:t>required</a:t>
            </a:r>
            <a:r>
              <a:rPr lang="nl-NL" dirty="0"/>
              <a:t>, </a:t>
            </a:r>
            <a:r>
              <a:rPr lang="nl-NL" dirty="0" err="1"/>
              <a:t>pattern</a:t>
            </a:r>
            <a:r>
              <a:rPr lang="nl-NL" dirty="0"/>
              <a:t>, email, </a:t>
            </a:r>
            <a:r>
              <a:rPr lang="nl-NL" dirty="0" err="1"/>
              <a:t>minLength</a:t>
            </a:r>
            <a:r>
              <a:rPr lang="nl-NL" dirty="0"/>
              <a:t>, </a:t>
            </a:r>
            <a:r>
              <a:rPr lang="nl-NL" dirty="0" err="1"/>
              <a:t>maxLength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formControlName</a:t>
            </a:r>
            <a:r>
              <a:rPr lang="nl-NL" dirty="0"/>
              <a:t>: [</a:t>
            </a:r>
            <a:r>
              <a:rPr lang="nl-NL" dirty="0" err="1"/>
              <a:t>defaultValue</a:t>
            </a:r>
            <a:r>
              <a:rPr lang="nl-NL" dirty="0"/>
              <a:t>, [</a:t>
            </a:r>
            <a:r>
              <a:rPr lang="nl-NL" dirty="0" err="1"/>
              <a:t>SyncValidators</a:t>
            </a:r>
            <a:r>
              <a:rPr lang="nl-NL" dirty="0"/>
              <a:t>], [</a:t>
            </a:r>
            <a:r>
              <a:rPr lang="nl-NL" dirty="0" err="1"/>
              <a:t>AsyncValidators</a:t>
            </a:r>
            <a:r>
              <a:rPr lang="nl-NL" dirty="0"/>
              <a:t>]]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DE0A1-7257-EE42-B560-FD689D98B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" y="1574957"/>
            <a:ext cx="9144000" cy="30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DE4B-3198-1A4A-BF28-6A730063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Validator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D80CF-9FA3-934A-A30B-0C42271693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982C9-91D7-BC4A-ABA2-A7CB6AF2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96" y="622816"/>
            <a:ext cx="5461036" cy="2718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68E85C-CCAC-614F-8F9A-0423A863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296" y="3531939"/>
            <a:ext cx="5461036" cy="8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9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4B-33C0-1749-AADF-6708A84F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en-US" dirty="0" err="1"/>
              <a:t>Validatie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21793-F944-F841-A0A6-E2EFB70735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FB829-6606-2847-A66F-32AFAB82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" y="944038"/>
            <a:ext cx="8397124" cy="357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7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3250" y="227573"/>
            <a:ext cx="4575289" cy="1777267"/>
          </a:xfrm>
        </p:spPr>
        <p:txBody>
          <a:bodyPr/>
          <a:lstStyle/>
          <a:p>
            <a:r>
              <a:rPr lang="nl-NL" dirty="0"/>
              <a:t>Opdracht </a:t>
            </a:r>
            <a:r>
              <a:rPr lang="nl-NL" dirty="0" err="1"/>
              <a:t>Validation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180E9-2ABD-3043-9ADD-42707A3103DA}"/>
              </a:ext>
            </a:extLst>
          </p:cNvPr>
          <p:cNvSpPr txBox="1"/>
          <p:nvPr/>
        </p:nvSpPr>
        <p:spPr>
          <a:xfrm>
            <a:off x="263250" y="750975"/>
            <a:ext cx="8083016" cy="3616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NL" sz="1400" dirty="0"/>
              <a:t>Voeg voor de form elementen validatie toe. Alle velden zijn verplicht om in te vullen. Daarnaast zijn er een aantal uitzonderingen:</a:t>
            </a:r>
            <a:endParaRPr lang="en-US" sz="1400" dirty="0"/>
          </a:p>
          <a:p>
            <a:r>
              <a:rPr lang="nl-NL" sz="1400" dirty="0"/>
              <a:t> 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Gebuikersnaam</a:t>
            </a:r>
            <a:r>
              <a:rPr lang="nl-NL" sz="1400" dirty="0"/>
              <a:t>: Uniek (uit een zelf bijgehouden array/</a:t>
            </a:r>
            <a:r>
              <a:rPr lang="nl-NL" sz="1400" dirty="0" err="1"/>
              <a:t>localstorage</a:t>
            </a:r>
            <a:r>
              <a:rPr lang="nl-NL" sz="1400" dirty="0"/>
              <a:t>)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Telefoonnummer (minimaal 10 tekens, maximaal 15)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Email: dient aan e-mail standaarden te voldoen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Adressen: minimaal 2 adressen </a:t>
            </a:r>
            <a:br>
              <a:rPr lang="nl-NL" sz="1400" dirty="0"/>
            </a:br>
            <a:r>
              <a:rPr lang="nl-NL" sz="1400" dirty="0"/>
              <a:t>(bonus: geen twee adressen met dezelfde postcode)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Postcode: volgens de volgende </a:t>
            </a:r>
            <a:r>
              <a:rPr lang="nl-NL" sz="1400" dirty="0" err="1"/>
              <a:t>regex</a:t>
            </a:r>
            <a:r>
              <a:rPr lang="nl-NL" sz="1400" dirty="0"/>
              <a:t>:</a:t>
            </a:r>
            <a:br>
              <a:rPr lang="nl-NL" sz="1400" dirty="0"/>
            </a:br>
            <a:r>
              <a:rPr lang="en-US" altLang="en-US" sz="1400" dirty="0">
                <a:solidFill>
                  <a:srgbClr val="7D2727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/^[1-9][0-9]{3} ?(?!</a:t>
            </a:r>
            <a:r>
              <a:rPr lang="en-US" altLang="en-US" sz="1400" dirty="0" err="1">
                <a:solidFill>
                  <a:srgbClr val="7D2727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sa|sd|ss</a:t>
            </a:r>
            <a:r>
              <a:rPr lang="en-US" altLang="en-US" sz="1400" dirty="0">
                <a:solidFill>
                  <a:srgbClr val="7D2727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)[a-z]{2}$/</a:t>
            </a:r>
            <a:r>
              <a:rPr lang="en-US" altLang="en-US" sz="1400" dirty="0" err="1">
                <a:solidFill>
                  <a:srgbClr val="303336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endParaRPr lang="en-US" sz="1400" dirty="0"/>
          </a:p>
          <a:p>
            <a:pPr>
              <a:spcAft>
                <a:spcPts val="0"/>
              </a:spcAft>
            </a:pP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Zorg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als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formulier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bevestigd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wordt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formulier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fouten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bevat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popup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naar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voren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komt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402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126956-1FFF-E349-B6EF-5252D6D3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FormGroup</a:t>
            </a:r>
            <a:r>
              <a:rPr lang="en-US" dirty="0"/>
              <a:t>, </a:t>
            </a:r>
            <a:r>
              <a:rPr lang="en-US" dirty="0" err="1"/>
              <a:t>FormControl</a:t>
            </a:r>
            <a:r>
              <a:rPr lang="en-US" dirty="0"/>
              <a:t> &amp; </a:t>
            </a:r>
            <a:r>
              <a:rPr lang="en-US" dirty="0" err="1"/>
              <a:t>FormBuilder</a:t>
            </a:r>
            <a:endParaRPr lang="en-US" dirty="0"/>
          </a:p>
          <a:p>
            <a:r>
              <a:rPr lang="en-US" dirty="0" err="1"/>
              <a:t>FormArray</a:t>
            </a:r>
            <a:endParaRPr lang="en-US" dirty="0"/>
          </a:p>
          <a:p>
            <a:r>
              <a:rPr lang="en-US" dirty="0"/>
              <a:t>Validators</a:t>
            </a:r>
          </a:p>
          <a:p>
            <a:r>
              <a:rPr lang="en-US" dirty="0"/>
              <a:t>Unit testing &amp; Spies?</a:t>
            </a:r>
          </a:p>
          <a:p>
            <a:r>
              <a:rPr lang="en-US" dirty="0" err="1"/>
              <a:t>Eindopdracht</a:t>
            </a:r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6D7CB-499F-DC41-8731-C5D0A468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Forms</a:t>
            </a:r>
          </a:p>
        </p:txBody>
      </p:sp>
    </p:spTree>
    <p:extLst>
      <p:ext uri="{BB962C8B-B14F-4D97-AF65-F5344CB8AC3E}">
        <p14:creationId xmlns:p14="http://schemas.microsoft.com/office/powerpoint/2010/main" val="400298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r>
              <a:rPr lang="nl-NL" dirty="0"/>
              <a:t> Angular Forms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4" y="1696177"/>
            <a:ext cx="4145790" cy="28139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Complexe Forms maken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Dynamisch toevoegen van elementen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Custom</a:t>
            </a:r>
            <a:r>
              <a:rPr lang="nl-NL" dirty="0"/>
              <a:t> validatie van form elementen</a:t>
            </a:r>
          </a:p>
        </p:txBody>
      </p:sp>
    </p:spTree>
    <p:extLst>
      <p:ext uri="{BB962C8B-B14F-4D97-AF65-F5344CB8AC3E}">
        <p14:creationId xmlns:p14="http://schemas.microsoft.com/office/powerpoint/2010/main" val="346888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Unit </a:t>
            </a:r>
            <a:r>
              <a:rPr lang="nl-NL" dirty="0" err="1"/>
              <a:t>Testing</a:t>
            </a:r>
            <a:r>
              <a:rPr lang="nl-NL" dirty="0"/>
              <a:t> - Jasmine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992AF-CD12-5347-8E61-385E7F5A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1" y="782941"/>
            <a:ext cx="2039368" cy="1089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30708-1046-C342-90E2-B2E49A365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1" y="2294237"/>
            <a:ext cx="3983567" cy="2253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76751-A1D1-C243-988B-862682D0A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46" y="2294237"/>
            <a:ext cx="2633464" cy="225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70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Unit </a:t>
            </a:r>
            <a:r>
              <a:rPr lang="nl-NL" dirty="0" err="1"/>
              <a:t>Testing</a:t>
            </a:r>
            <a:r>
              <a:rPr lang="nl-NL" dirty="0"/>
              <a:t> - Jasmine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D905A-3320-3D4A-A642-52B8F0F9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337" y="237742"/>
            <a:ext cx="4408663" cy="4040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57DA36-55BC-E94D-9A6A-F4F2AAA5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439"/>
            <a:ext cx="4676114" cy="22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05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508EC-3B7F-9143-BB93-607405E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3" y="572373"/>
            <a:ext cx="3924460" cy="3643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698430-ACAC-FD4F-B1C1-CD30556A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16" y="670095"/>
            <a:ext cx="4282484" cy="32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8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8151" y="122871"/>
            <a:ext cx="4575289" cy="610046"/>
          </a:xfrm>
        </p:spPr>
        <p:txBody>
          <a:bodyPr/>
          <a:lstStyle/>
          <a:p>
            <a:r>
              <a:rPr lang="nl-NL" dirty="0"/>
              <a:t>Opdracht Unit </a:t>
            </a:r>
            <a:r>
              <a:rPr lang="nl-NL" dirty="0" err="1"/>
              <a:t>Testing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F93EB-4C64-F14B-9958-9BB9DE8C7120}"/>
              </a:ext>
            </a:extLst>
          </p:cNvPr>
          <p:cNvSpPr txBox="1"/>
          <p:nvPr/>
        </p:nvSpPr>
        <p:spPr>
          <a:xfrm>
            <a:off x="298151" y="1654295"/>
            <a:ext cx="6086694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Schrijf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component die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gebruik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maakt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van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service.</a:t>
            </a:r>
            <a:b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Schrijf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unit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voor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service.</a:t>
            </a:r>
          </a:p>
          <a:p>
            <a:pPr>
              <a:spcAft>
                <a:spcPts val="0"/>
              </a:spcAft>
            </a:pP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Schrijf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unit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voor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component.</a:t>
            </a:r>
            <a:b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Bonus: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probeer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eerder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gemaakte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Forms component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unit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testen</a:t>
            </a: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38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2601F9-5848-6D44-A7F0-09897D6835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/>
              <a:t>Eindopdracht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Waarom Angular Forms?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Wat zouden mensen nu doen?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Angular Forms</a:t>
            </a:r>
          </a:p>
        </p:txBody>
      </p:sp>
    </p:spTree>
    <p:extLst>
      <p:ext uri="{BB962C8B-B14F-4D97-AF65-F5344CB8AC3E}">
        <p14:creationId xmlns:p14="http://schemas.microsoft.com/office/powerpoint/2010/main" val="77158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Template </a:t>
            </a:r>
            <a:r>
              <a:rPr lang="nl-NL" dirty="0" err="1"/>
              <a:t>Driven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2F6AB-99A3-2C4A-9985-D6262C4A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231"/>
            <a:ext cx="9144000" cy="36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8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Reactive</a:t>
            </a:r>
            <a:r>
              <a:rPr lang="nl-NL" dirty="0"/>
              <a:t>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C2803-BFF7-324F-B93B-14B74D34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231"/>
            <a:ext cx="9144000" cy="36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0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9BD2F1-1692-9B49-9F22-0D83D8971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FormControl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FormGroup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FormArray</a:t>
            </a:r>
            <a:endParaRPr lang="en-US" dirty="0"/>
          </a:p>
          <a:p>
            <a:endParaRPr lang="en-US" dirty="0"/>
          </a:p>
          <a:p>
            <a:r>
              <a:rPr lang="en-US" dirty="0"/>
              <a:t>Validators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ED3DD-6306-1A4F-98EE-B393D9EA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Forms</a:t>
            </a:r>
          </a:p>
        </p:txBody>
      </p:sp>
    </p:spTree>
    <p:extLst>
      <p:ext uri="{BB962C8B-B14F-4D97-AF65-F5344CB8AC3E}">
        <p14:creationId xmlns:p14="http://schemas.microsoft.com/office/powerpoint/2010/main" val="103055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FormControl</a:t>
            </a:r>
            <a:r>
              <a:rPr lang="nl-NL" dirty="0"/>
              <a:t> - Syntax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2593" y="838039"/>
            <a:ext cx="7927516" cy="3623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 Voor 1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Syntax: `new </a:t>
            </a:r>
            <a:r>
              <a:rPr lang="nl-NL" dirty="0" err="1"/>
              <a:t>FormControl</a:t>
            </a:r>
            <a:r>
              <a:rPr lang="nl-NL" dirty="0"/>
              <a:t>(‘</a:t>
            </a:r>
            <a:r>
              <a:rPr lang="nl-NL" dirty="0" err="1"/>
              <a:t>value</a:t>
            </a:r>
            <a:r>
              <a:rPr lang="nl-NL" dirty="0"/>
              <a:t>’, [</a:t>
            </a:r>
            <a:r>
              <a:rPr lang="nl-NL" dirty="0" err="1"/>
              <a:t>SyncValidators</a:t>
            </a:r>
            <a:r>
              <a:rPr lang="nl-NL" dirty="0"/>
              <a:t>], [</a:t>
            </a:r>
            <a:r>
              <a:rPr lang="nl-NL" dirty="0" err="1"/>
              <a:t>AsyncValidators</a:t>
            </a:r>
            <a:r>
              <a:rPr lang="nl-NL" dirty="0"/>
              <a:t>]);`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425E4A-9591-EC4C-BEBB-59ED89BD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658"/>
            <a:ext cx="9144000" cy="26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49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FormGroup</a:t>
            </a:r>
            <a:r>
              <a:rPr lang="nl-NL" dirty="0"/>
              <a:t> - Syntax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635615"/>
            <a:ext cx="5868371" cy="3623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Groepeert verschillende velden onder een gezamenlijke structuur.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Zorg voor overzicht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Validatie van een volledig formulier i.p.v. per element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19416-4061-6D49-A752-B66CA60E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49"/>
            <a:ext cx="9144000" cy="26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9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FormBuilder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Maakt intern </a:t>
            </a:r>
            <a:r>
              <a:rPr lang="nl-NL" dirty="0" err="1"/>
              <a:t>FormControl</a:t>
            </a:r>
            <a:r>
              <a:rPr lang="nl-NL" dirty="0"/>
              <a:t> aan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Methoden: </a:t>
            </a:r>
            <a:r>
              <a:rPr lang="nl-NL" dirty="0" err="1"/>
              <a:t>group</a:t>
            </a:r>
            <a:r>
              <a:rPr lang="nl-NL" dirty="0"/>
              <a:t>, control &amp; array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Leesbaarheid bij grote </a:t>
            </a:r>
            <a:r>
              <a:rPr lang="nl-NL" dirty="0" err="1"/>
              <a:t>forms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this.formBuilder.group</a:t>
            </a:r>
            <a:r>
              <a:rPr lang="nl-NL" dirty="0"/>
              <a:t>() = new </a:t>
            </a:r>
            <a:r>
              <a:rPr lang="nl-NL" dirty="0" err="1"/>
              <a:t>FormGroup</a:t>
            </a:r>
            <a:r>
              <a:rPr lang="nl-NL" dirty="0"/>
              <a:t>();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AF370-FD1D-9049-AA9E-84EFD30ED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0410"/>
            <a:ext cx="9144000" cy="25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46147"/>
      </p:ext>
    </p:extLst>
  </p:cSld>
  <p:clrMapOvr>
    <a:masterClrMapping/>
  </p:clrMapOvr>
</p:sld>
</file>

<file path=ppt/theme/theme1.xml><?xml version="1.0" encoding="utf-8"?>
<a:theme xmlns:a="http://schemas.openxmlformats.org/drawingml/2006/main" name="titeldia 1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B. Tussen pagin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ToonInOverzicht xmlns="05a54771-87a9-471f-88e8-e6ec939acab1">true</ToonInOverzicht>
    <Documentstatus xmlns="http://schemas.microsoft.com/sharepoint/v3" xsi:nil="true"/>
    <Categori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31239-AE08-4DD3-AE60-9F93ED6C8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7B713A-A170-42BA-9EBB-334761E8AEF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db697d9-c846-481f-851e-aa2c8e9779cf"/>
    <ds:schemaRef ds:uri="05a54771-87a9-471f-88e8-e6ec939acab1"/>
  </ds:schemaRefs>
</ds:datastoreItem>
</file>

<file path=customXml/itemProps3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21679</TotalTime>
  <Words>317</Words>
  <Application>Microsoft Macintosh PowerPoint</Application>
  <PresentationFormat>On-screen Show (16:9)</PresentationFormat>
  <Paragraphs>106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Consolas</vt:lpstr>
      <vt:lpstr>Helvetica</vt:lpstr>
      <vt:lpstr>inherit</vt:lpstr>
      <vt:lpstr>Times New Roman</vt:lpstr>
      <vt:lpstr>Wingdings</vt:lpstr>
      <vt:lpstr>titeldia 1</vt:lpstr>
      <vt:lpstr>Ordina diamodel 2018</vt:lpstr>
      <vt:lpstr>1_Ordina diamodel 2018</vt:lpstr>
      <vt:lpstr>B. Tussen pagina</vt:lpstr>
      <vt:lpstr>PowerPoint Presentation</vt:lpstr>
      <vt:lpstr>Angular Forms</vt:lpstr>
      <vt:lpstr>Angular Forms</vt:lpstr>
      <vt:lpstr>Template Driven</vt:lpstr>
      <vt:lpstr>Reactive Forms</vt:lpstr>
      <vt:lpstr>Angular Forms</vt:lpstr>
      <vt:lpstr>FormControl - Syntax</vt:lpstr>
      <vt:lpstr>FormGroup - Syntax</vt:lpstr>
      <vt:lpstr>FormBuilder</vt:lpstr>
      <vt:lpstr>Abstract Control</vt:lpstr>
      <vt:lpstr>PowerPoint Presentation</vt:lpstr>
      <vt:lpstr>FormArray</vt:lpstr>
      <vt:lpstr>FormArray</vt:lpstr>
      <vt:lpstr>FormArray</vt:lpstr>
      <vt:lpstr>PowerPoint Presentation</vt:lpstr>
      <vt:lpstr>Validators</vt:lpstr>
      <vt:lpstr>Custom Validator</vt:lpstr>
      <vt:lpstr>HTML Validatie</vt:lpstr>
      <vt:lpstr>PowerPoint Presentation</vt:lpstr>
      <vt:lpstr>Recap Angular Forms</vt:lpstr>
      <vt:lpstr>Unit Testing - Jasmine</vt:lpstr>
      <vt:lpstr>Unit Testing - Jasmine</vt:lpstr>
      <vt:lpstr>Spies</vt:lpstr>
      <vt:lpstr>PowerPoint Presentation</vt:lpstr>
      <vt:lpstr>PowerPoint Presentation</vt:lpstr>
    </vt:vector>
  </TitlesOfParts>
  <Company>zzz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xxx xx</dc:creator>
  <dc:description/>
  <cp:lastModifiedBy>Reukers, Ivar</cp:lastModifiedBy>
  <cp:revision>544</cp:revision>
  <cp:lastPrinted>2018-03-21T15:44:33Z</cp:lastPrinted>
  <dcterms:created xsi:type="dcterms:W3CDTF">2016-04-06T11:50:48Z</dcterms:created>
  <dcterms:modified xsi:type="dcterms:W3CDTF">2019-02-26T21:21:29Z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